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5" r:id="rId1"/>
    <p:sldMasterId id="2147483707" r:id="rId2"/>
  </p:sldMasterIdLst>
  <p:notesMasterIdLst>
    <p:notesMasterId r:id="rId8"/>
  </p:notesMasterIdLst>
  <p:sldIdLst>
    <p:sldId id="285" r:id="rId3"/>
    <p:sldId id="270" r:id="rId4"/>
    <p:sldId id="257" r:id="rId5"/>
    <p:sldId id="286" r:id="rId6"/>
    <p:sldId id="287" r:id="rId7"/>
  </p:sldIdLst>
  <p:sldSz cx="18288000" cy="10287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libri Light" panose="020F0302020204030204" pitchFamily="34" charset="0"/>
      <p:regular r:id="rId13"/>
      <p:italic r:id="rId14"/>
    </p:embeddedFont>
    <p:embeddedFont>
      <p:font typeface="Chewy" panose="020B0604020202020204" charset="0"/>
      <p:regular r:id="rId15"/>
    </p:embeddedFont>
    <p:embeddedFont>
      <p:font typeface="Inknut Antiqua Medium" panose="020B0604020202020204" charset="0"/>
      <p:regular r:id="rId16"/>
    </p:embeddedFont>
    <p:embeddedFont>
      <p:font typeface="League Spartan" panose="020B0604020202020204" charset="0"/>
      <p:regular r:id="rId17"/>
    </p:embeddedFont>
    <p:embeddedFont>
      <p:font typeface="Muli Bold" panose="020B0604020202020204" charset="0"/>
      <p:regular r:id="rId18"/>
    </p:embeddedFont>
    <p:embeddedFont>
      <p:font typeface="Muli Regular" panose="020B0604020202020204" charset="0"/>
      <p:regular r:id="rId19"/>
    </p:embeddedFont>
    <p:embeddedFont>
      <p:font typeface="Space Mono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02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89" autoAdjust="0"/>
    <p:restoredTop sz="94622" autoAdjust="0"/>
  </p:normalViewPr>
  <p:slideViewPr>
    <p:cSldViewPr>
      <p:cViewPr varScale="1">
        <p:scale>
          <a:sx n="45" d="100"/>
          <a:sy n="45" d="100"/>
        </p:scale>
        <p:origin x="894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3.fntdata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7.fntdata"/><Relationship Id="rId23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B86CB1-3175-4499-A5FD-BC007EF43070}" type="datetimeFigureOut">
              <a:rPr lang="en-IN" smtClean="0"/>
              <a:pPr/>
              <a:t>26-02-2022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8D0357-CB40-49F3-AF30-299A7AF1D9B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1999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8D0357-CB40-49F3-AF30-299A7AF1D9B5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7477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8D0357-CB40-49F3-AF30-299A7AF1D9B5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7458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2EE4F-3BB6-4E4B-913D-871149CA3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4D8228-1B1E-4230-9F5A-31941A57C8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2DD93-B73C-46B6-A6D0-1451C6BB7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EA4B2C-3958-4361-8795-772D94371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66925-DB0C-4407-91FC-7B8B938D7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97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757D-77D1-491A-A408-722FE4B35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35E8EE-1E39-4EFF-956F-DC316E9A4B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E2684-0570-48F9-9018-3474F2E1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415E76-AABA-4FC2-95CF-D8F31B37B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43C69-C323-4F0B-8B33-DC3A36745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0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CBEB0E-4993-492E-A466-78C508D553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6795BC-971E-4A3B-A550-CE2F2243BE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B9773-C315-4296-B7A2-9C22DE0AF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578C3-3116-4A99-96C0-2F88E9E46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2B0F7-20C6-42A8-AF43-874351965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317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369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0638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1135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935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941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063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889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5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73371-414A-4ECF-AE57-50B4379A8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AA00B-14E2-475D-929E-3B7FE50BD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9479F-9D64-4EF7-8D94-13AACC8F4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BC4C3-90E2-4B3E-8691-347EB7A96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6406D-1692-42BC-A147-47C7B20AC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56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987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117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789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B8A2E-A348-4994-AC71-552E040E3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B11CB-97F4-4E39-8A70-25AE75E2F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14A3D-B4F3-4970-A0B3-78EC84FA9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122BF-728F-4B34-9768-DD8C61C19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FD18C-55EB-4AC9-87D8-3731EDB0E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391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85301-EC88-4442-8367-00E3AFD49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523A9-9031-493C-BE83-8061DE3D72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E6B9AF-021B-4DE3-AA1C-F65ACA6EED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28A232-7EB0-44D4-8688-D87D39063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1AB2E-30CC-4C01-B4EE-46FC44370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B5894-1233-48A0-A425-237E2892C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31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89B5-4761-4821-9648-4E477D246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8CEA2-0B7F-4F24-ABD9-308D899C5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0C1D2C-0C54-4C68-9142-97FD16E6E6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536803-DF74-4D57-B2AA-9335AC848E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67BFEF-5E1A-47C4-8E28-F3FBBF6D3D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0EDFB0-3D2B-45F3-B887-F084ACCD4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DFA170-96F2-48F1-AE60-3D7400655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9A9CD6-B18D-4E8F-AE35-D7CAA2A98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54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406B9-182D-4666-9C04-835B830CE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B47DDC-ABD0-4601-A145-616016795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A2E26E-4EFA-4F3B-98AF-60C23D3E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E343F9-7887-4D0A-AACC-CF56A6521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816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62C7F3-E2DE-443F-A136-21E00CF3A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3565C-9E77-4C5C-A178-505E29C99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77FA8-52A2-417E-B6A2-0EFD36BAC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105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0E8F7-92CB-44B8-8A22-D8363A46B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7C9C4-00CC-42EE-B291-652C0B6A2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94625A-EEA3-486F-A1CF-2AFBD2AC29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AE8AAC-02E9-46D0-9440-1E947161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528A37-BC60-48CE-905B-D035129CF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4A82C1-3819-4647-8B6A-609E56BEE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02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95ECB-B727-4CF9-8D7A-0AB8245A8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D7DDA0-98E5-4EC3-A5A4-28B9A36F04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C7A795-740B-4524-BA4C-D5353ECA6E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8B4AC-9CDB-4962-99B1-D43E258BE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F47C55-F45B-4202-926F-89938712C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7B64A3-66C4-4EC3-A69A-7FD15607B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959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A6D898-3A8B-45C6-B09E-BD45EE327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5DC60-DCB9-438E-9A16-6EB5CE6BF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AD608-82B3-4B44-89D5-08A3F602B1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25066-1FAB-4739-9FF3-9001769AE6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53B3D-55D1-48F6-9B54-0C4C58ECAF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08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15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79656">
            <a:off x="-1285227" y="108612"/>
            <a:ext cx="10545580" cy="11555220"/>
            <a:chOff x="0" y="0"/>
            <a:chExt cx="14060773" cy="1540696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9579" r="19579"/>
            <a:stretch>
              <a:fillRect/>
            </a:stretch>
          </p:blipFill>
          <p:spPr>
            <a:xfrm>
              <a:off x="0" y="0"/>
              <a:ext cx="14060773" cy="1540696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-413588">
            <a:off x="4579498" y="9490534"/>
            <a:ext cx="14248800" cy="1806734"/>
            <a:chOff x="0" y="0"/>
            <a:chExt cx="4819964" cy="6111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9964" cy="611167"/>
            </a:xfrm>
            <a:custGeom>
              <a:avLst/>
              <a:gdLst/>
              <a:ahLst/>
              <a:cxnLst/>
              <a:rect l="l" t="t" r="r" b="b"/>
              <a:pathLst>
                <a:path w="4819964" h="611167">
                  <a:moveTo>
                    <a:pt x="0" y="0"/>
                  </a:moveTo>
                  <a:lnTo>
                    <a:pt x="4819964" y="0"/>
                  </a:lnTo>
                  <a:lnTo>
                    <a:pt x="4819964" y="611167"/>
                  </a:lnTo>
                  <a:lnTo>
                    <a:pt x="0" y="611167"/>
                  </a:lnTo>
                  <a:close/>
                </a:path>
              </a:pathLst>
            </a:custGeom>
            <a:solidFill>
              <a:srgbClr val="FED531"/>
            </a:solidFill>
          </p:spPr>
        </p:sp>
      </p:grpSp>
      <p:grpSp>
        <p:nvGrpSpPr>
          <p:cNvPr id="6" name="Group 6"/>
          <p:cNvGrpSpPr/>
          <p:nvPr/>
        </p:nvGrpSpPr>
        <p:grpSpPr>
          <a:xfrm rot="-413588">
            <a:off x="-1078595" y="-1223483"/>
            <a:ext cx="12626641" cy="1806734"/>
            <a:chOff x="0" y="0"/>
            <a:chExt cx="4271234" cy="6111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1234" cy="611167"/>
            </a:xfrm>
            <a:custGeom>
              <a:avLst/>
              <a:gdLst/>
              <a:ahLst/>
              <a:cxnLst/>
              <a:rect l="l" t="t" r="r" b="b"/>
              <a:pathLst>
                <a:path w="4271234" h="611167">
                  <a:moveTo>
                    <a:pt x="0" y="0"/>
                  </a:moveTo>
                  <a:lnTo>
                    <a:pt x="4271234" y="0"/>
                  </a:lnTo>
                  <a:lnTo>
                    <a:pt x="4271234" y="611167"/>
                  </a:lnTo>
                  <a:lnTo>
                    <a:pt x="0" y="611167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9937620" y="2766966"/>
            <a:ext cx="6519830" cy="2947881"/>
            <a:chOff x="0" y="200025"/>
            <a:chExt cx="8693106" cy="3930509"/>
          </a:xfrm>
        </p:grpSpPr>
        <p:sp>
          <p:nvSpPr>
            <p:cNvPr id="9" name="TextBox 9"/>
            <p:cNvSpPr txBox="1"/>
            <p:nvPr/>
          </p:nvSpPr>
          <p:spPr>
            <a:xfrm>
              <a:off x="0" y="200025"/>
              <a:ext cx="8693106" cy="18637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093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41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hewy"/>
                  <a:ea typeface="+mn-ea"/>
                  <a:cs typeface="+mn-cs"/>
                </a:rPr>
                <a:t>Lawrex</a:t>
              </a:r>
              <a:endParaRPr kumimoji="0" lang="en-US" sz="11041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ewy"/>
                <a:ea typeface="+mn-ea"/>
                <a:cs typeface="+mn-cs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531450"/>
              <a:ext cx="8693106" cy="15990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238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53" b="0" i="0" u="none" strike="noStrike" kern="1200" cap="none" spc="446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eague Spartan"/>
                  <a:ea typeface="+mn-ea"/>
                  <a:cs typeface="+mn-cs"/>
                </a:rPr>
                <a:t>THE PERFECT PLACE FOR HIRING LAWERS ONLINE AND LEGAL ADVISORS</a:t>
              </a: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626781" y="6065596"/>
            <a:ext cx="3056858" cy="257641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5753153" y="1934254"/>
            <a:ext cx="11010847" cy="4288623"/>
            <a:chOff x="0" y="0"/>
            <a:chExt cx="4136979" cy="660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136979" cy="660400"/>
            </a:xfrm>
            <a:custGeom>
              <a:avLst/>
              <a:gdLst/>
              <a:ahLst/>
              <a:cxnLst/>
              <a:rect l="l" t="t" r="r" b="b"/>
              <a:pathLst>
                <a:path w="4136979" h="660400">
                  <a:moveTo>
                    <a:pt x="401251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12519" y="0"/>
                  </a:lnTo>
                  <a:cubicBezTo>
                    <a:pt x="4081099" y="0"/>
                    <a:pt x="4136979" y="55880"/>
                    <a:pt x="4136979" y="124460"/>
                  </a:cubicBezTo>
                  <a:lnTo>
                    <a:pt x="4136979" y="535940"/>
                  </a:lnTo>
                  <a:cubicBezTo>
                    <a:pt x="4136979" y="604520"/>
                    <a:pt x="4081099" y="660400"/>
                    <a:pt x="4012519" y="66040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523689" y="1955751"/>
            <a:ext cx="1383430" cy="128659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6487103" y="1409700"/>
            <a:ext cx="10006163" cy="4191000"/>
            <a:chOff x="0" y="0"/>
            <a:chExt cx="4136979" cy="75169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136979" cy="751693"/>
            </a:xfrm>
            <a:custGeom>
              <a:avLst/>
              <a:gdLst/>
              <a:ahLst/>
              <a:cxnLst/>
              <a:rect l="l" t="t" r="r" b="b"/>
              <a:pathLst>
                <a:path w="4136979" h="751693">
                  <a:moveTo>
                    <a:pt x="4012519" y="751693"/>
                  </a:moveTo>
                  <a:lnTo>
                    <a:pt x="124460" y="751693"/>
                  </a:lnTo>
                  <a:cubicBezTo>
                    <a:pt x="55880" y="751693"/>
                    <a:pt x="0" y="695813"/>
                    <a:pt x="0" y="62723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12519" y="0"/>
                  </a:lnTo>
                  <a:cubicBezTo>
                    <a:pt x="4081099" y="0"/>
                    <a:pt x="4136979" y="55880"/>
                    <a:pt x="4136979" y="124460"/>
                  </a:cubicBezTo>
                  <a:lnTo>
                    <a:pt x="4136979" y="627233"/>
                  </a:lnTo>
                  <a:cubicBezTo>
                    <a:pt x="4136979" y="695813"/>
                    <a:pt x="4081099" y="751693"/>
                    <a:pt x="4012519" y="75169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43657" y="2114933"/>
            <a:ext cx="1383430" cy="128659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9525001" y="1664276"/>
            <a:ext cx="5257800" cy="669002"/>
            <a:chOff x="-372872" y="-308617"/>
            <a:chExt cx="7682126" cy="1504005"/>
          </a:xfrm>
        </p:grpSpPr>
        <p:sp>
          <p:nvSpPr>
            <p:cNvPr id="19" name="TextBox 19"/>
            <p:cNvSpPr txBox="1"/>
            <p:nvPr/>
          </p:nvSpPr>
          <p:spPr>
            <a:xfrm>
              <a:off x="-372872" y="-308617"/>
              <a:ext cx="7309254" cy="1037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4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-28" normalizeH="0" baseline="0" noProof="0" dirty="0">
                <a:ln>
                  <a:noFill/>
                </a:ln>
                <a:solidFill>
                  <a:srgbClr val="0048CD"/>
                </a:solidFill>
                <a:effectLst/>
                <a:uLnTx/>
                <a:uFillTx/>
                <a:latin typeface="Inknut Antiqua Medium Bold"/>
                <a:ea typeface="+mn-ea"/>
                <a:cs typeface="+mn-cs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614631"/>
              <a:ext cx="7309254" cy="5807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9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765278" y="3401523"/>
            <a:ext cx="4697606" cy="2026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-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 Bold"/>
                <a:ea typeface="+mn-ea"/>
                <a:cs typeface="+mn-cs"/>
              </a:rPr>
              <a:t>Group Members</a:t>
            </a:r>
          </a:p>
        </p:txBody>
      </p:sp>
      <p:sp>
        <p:nvSpPr>
          <p:cNvPr id="62" name="TextBox 7">
            <a:extLst>
              <a:ext uri="{FF2B5EF4-FFF2-40B4-BE49-F238E27FC236}">
                <a16:creationId xmlns:a16="http://schemas.microsoft.com/office/drawing/2014/main" id="{9811B33A-32EE-469F-996A-B5110402423B}"/>
              </a:ext>
            </a:extLst>
          </p:cNvPr>
          <p:cNvSpPr txBox="1"/>
          <p:nvPr/>
        </p:nvSpPr>
        <p:spPr>
          <a:xfrm>
            <a:off x="7500786" y="2102753"/>
            <a:ext cx="9510863" cy="14612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91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Nitish Kumar</a:t>
            </a:r>
          </a:p>
          <a:p>
            <a:pPr marL="0" marR="0" lvl="0" indent="0" algn="l" defTabSz="914400" rtl="0" eaLnBrk="1" fontAlgn="auto" latinLnBrk="0" hangingPunct="1">
              <a:lnSpc>
                <a:spcPts val="391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Akshit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Bansal</a:t>
            </a:r>
          </a:p>
          <a:p>
            <a:pPr marL="0" marR="0" lvl="0" indent="0" algn="l" defTabSz="914400" rtl="0" eaLnBrk="1" fontAlgn="auto" latinLnBrk="0" hangingPunct="1">
              <a:lnSpc>
                <a:spcPts val="391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Parth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 Gupta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204189" y="481982"/>
            <a:ext cx="7010399" cy="8967612"/>
            <a:chOff x="-3254372" y="-253034"/>
            <a:chExt cx="3807919" cy="3253350"/>
          </a:xfrm>
        </p:grpSpPr>
        <p:sp>
          <p:nvSpPr>
            <p:cNvPr id="6" name="Freeform 6"/>
            <p:cNvSpPr/>
            <p:nvPr/>
          </p:nvSpPr>
          <p:spPr>
            <a:xfrm>
              <a:off x="-3254372" y="-253034"/>
              <a:ext cx="3807919" cy="3253350"/>
            </a:xfrm>
            <a:custGeom>
              <a:avLst/>
              <a:gdLst/>
              <a:ahLst/>
              <a:cxnLst/>
              <a:rect l="l" t="t" r="r" b="b"/>
              <a:pathLst>
                <a:path w="3807919" h="3253350">
                  <a:moveTo>
                    <a:pt x="3683458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28890"/>
                  </a:lnTo>
                  <a:cubicBezTo>
                    <a:pt x="3807919" y="3197470"/>
                    <a:pt x="3752038" y="3253350"/>
                    <a:pt x="3683458" y="325335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47416" y="588979"/>
            <a:ext cx="7621680" cy="3487722"/>
            <a:chOff x="0" y="0"/>
            <a:chExt cx="3690051" cy="35671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0048CD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91529" y="962591"/>
            <a:ext cx="7153318" cy="2427149"/>
            <a:chOff x="-120165" y="-22775"/>
            <a:chExt cx="9537757" cy="3236198"/>
          </a:xfrm>
        </p:grpSpPr>
        <p:sp>
          <p:nvSpPr>
            <p:cNvPr id="10" name="TextBox 10"/>
            <p:cNvSpPr txBox="1"/>
            <p:nvPr/>
          </p:nvSpPr>
          <p:spPr>
            <a:xfrm>
              <a:off x="-26206" y="764110"/>
              <a:ext cx="9443798" cy="614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FFFFFF"/>
                  </a:solidFill>
                  <a:latin typeface="Muli Regular"/>
                </a:rPr>
                <a:t>Unable to find a good lawyers urgently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-93341" y="-22775"/>
              <a:ext cx="9443798" cy="7967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75C7FB"/>
                  </a:solidFill>
                  <a:latin typeface="Inknut Antiqua Medium"/>
                </a:rPr>
                <a:t>Problem 1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120165" y="2569718"/>
              <a:ext cx="9443798" cy="614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FFFFFF"/>
                  </a:solidFill>
                  <a:latin typeface="Muli Regular"/>
                </a:rPr>
                <a:t>Lack of information about lawyers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100884" y="1803833"/>
              <a:ext cx="9443798" cy="7967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75C7FB"/>
                  </a:solidFill>
                  <a:latin typeface="Inknut Antiqua Medium"/>
                </a:rPr>
                <a:t>Problem 2</a:t>
              </a:r>
            </a:p>
          </p:txBody>
        </p:sp>
        <p:sp>
          <p:nvSpPr>
            <p:cNvPr id="52" name="TextBox 12">
              <a:extLst>
                <a:ext uri="{FF2B5EF4-FFF2-40B4-BE49-F238E27FC236}">
                  <a16:creationId xmlns:a16="http://schemas.microsoft.com/office/drawing/2014/main" id="{89FA9F9E-F31D-44BB-891C-7700CCFCAA8A}"/>
                </a:ext>
              </a:extLst>
            </p:cNvPr>
            <p:cNvSpPr txBox="1"/>
            <p:nvPr/>
          </p:nvSpPr>
          <p:spPr>
            <a:xfrm>
              <a:off x="-107058" y="2598810"/>
              <a:ext cx="9443798" cy="614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endParaRPr lang="en-US" sz="2800" dirty="0">
                <a:solidFill>
                  <a:srgbClr val="FFFFFF"/>
                </a:solidFill>
                <a:latin typeface="Muli Regular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 rot="-5400000">
            <a:off x="-1978477" y="3672818"/>
            <a:ext cx="5053238" cy="447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48CD"/>
                </a:solidFill>
                <a:latin typeface="Space Mono"/>
              </a:rPr>
              <a:t>             </a:t>
            </a:r>
            <a:r>
              <a:rPr lang="en-US" sz="3200" dirty="0">
                <a:solidFill>
                  <a:srgbClr val="0048CD"/>
                </a:solidFill>
                <a:latin typeface="Space Mono"/>
              </a:rPr>
              <a:t>Problems</a:t>
            </a:r>
          </a:p>
        </p:txBody>
      </p:sp>
      <p:grpSp>
        <p:nvGrpSpPr>
          <p:cNvPr id="20" name="Group 7">
            <a:extLst>
              <a:ext uri="{FF2B5EF4-FFF2-40B4-BE49-F238E27FC236}">
                <a16:creationId xmlns:a16="http://schemas.microsoft.com/office/drawing/2014/main" id="{66B2C27F-2237-48E0-A7E1-27BBC5CDFAEF}"/>
              </a:ext>
            </a:extLst>
          </p:cNvPr>
          <p:cNvGrpSpPr/>
          <p:nvPr/>
        </p:nvGrpSpPr>
        <p:grpSpPr>
          <a:xfrm>
            <a:off x="878822" y="4263663"/>
            <a:ext cx="7621680" cy="5005580"/>
            <a:chOff x="0" y="0"/>
            <a:chExt cx="3690051" cy="3567128"/>
          </a:xfrm>
        </p:grpSpPr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C7FC9918-07AD-4459-A983-EE9CB0AAA028}"/>
                </a:ext>
              </a:extLst>
            </p:cNvPr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0048CD"/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23" name="TextBox 16">
            <a:extLst>
              <a:ext uri="{FF2B5EF4-FFF2-40B4-BE49-F238E27FC236}">
                <a16:creationId xmlns:a16="http://schemas.microsoft.com/office/drawing/2014/main" id="{CA71684F-085C-418E-967C-4525F2B4D8D6}"/>
              </a:ext>
            </a:extLst>
          </p:cNvPr>
          <p:cNvSpPr txBox="1"/>
          <p:nvPr/>
        </p:nvSpPr>
        <p:spPr>
          <a:xfrm rot="-5400000">
            <a:off x="-3487146" y="7803295"/>
            <a:ext cx="8165446" cy="447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3200" dirty="0">
                <a:solidFill>
                  <a:srgbClr val="0048CD"/>
                </a:solidFill>
                <a:latin typeface="Space Mono"/>
              </a:rPr>
              <a:t>             Our Objective</a:t>
            </a: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B5534861-5F14-4B4C-AA26-AF27F7AB3BE2}"/>
              </a:ext>
            </a:extLst>
          </p:cNvPr>
          <p:cNvSpPr txBox="1"/>
          <p:nvPr/>
        </p:nvSpPr>
        <p:spPr>
          <a:xfrm>
            <a:off x="1089360" y="4285357"/>
            <a:ext cx="7343278" cy="4462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91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FFFFF"/>
                </a:solidFill>
                <a:latin typeface="Muli Regular"/>
              </a:rPr>
              <a:t>Design a effective system where we can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Muli Regular"/>
              </a:rPr>
              <a:t> 	connect with lawyers easily. </a:t>
            </a:r>
          </a:p>
          <a:p>
            <a:pPr marL="457200" indent="-457200">
              <a:lnSpc>
                <a:spcPts val="391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FFFFF"/>
                </a:solidFill>
                <a:latin typeface="Muli Regular"/>
              </a:rPr>
              <a:t>People who need legal advice can consult legal advisers online.</a:t>
            </a:r>
          </a:p>
          <a:p>
            <a:pPr marL="457200" indent="-457200">
              <a:lnSpc>
                <a:spcPts val="391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FFFFF"/>
                </a:solidFill>
                <a:latin typeface="Muli Regular"/>
              </a:rPr>
              <a:t>Increase the number of clients for lawyers.</a:t>
            </a:r>
          </a:p>
          <a:p>
            <a:pPr marL="457200" indent="-457200">
              <a:lnSpc>
                <a:spcPts val="391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FFFFF"/>
                </a:solidFill>
                <a:latin typeface="Muli Regular"/>
              </a:rPr>
              <a:t>Justice seekers who are in extreme need of top rated lawyers, can find them according to their budget.</a:t>
            </a:r>
          </a:p>
        </p:txBody>
      </p:sp>
      <p:grpSp>
        <p:nvGrpSpPr>
          <p:cNvPr id="28" name="Group 5">
            <a:extLst>
              <a:ext uri="{FF2B5EF4-FFF2-40B4-BE49-F238E27FC236}">
                <a16:creationId xmlns:a16="http://schemas.microsoft.com/office/drawing/2014/main" id="{901AA46D-C7D7-4148-92D7-772946B716B0}"/>
              </a:ext>
            </a:extLst>
          </p:cNvPr>
          <p:cNvGrpSpPr/>
          <p:nvPr/>
        </p:nvGrpSpPr>
        <p:grpSpPr>
          <a:xfrm>
            <a:off x="9144000" y="419258"/>
            <a:ext cx="7838047" cy="9524850"/>
            <a:chOff x="-3196072" y="-166124"/>
            <a:chExt cx="3807919" cy="3253350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24AAC6BA-4DB8-4E82-8D5D-DF1B31F9A2CD}"/>
                </a:ext>
              </a:extLst>
            </p:cNvPr>
            <p:cNvSpPr/>
            <p:nvPr/>
          </p:nvSpPr>
          <p:spPr>
            <a:xfrm>
              <a:off x="-3196072" y="-166124"/>
              <a:ext cx="3807919" cy="3253350"/>
            </a:xfrm>
            <a:custGeom>
              <a:avLst/>
              <a:gdLst/>
              <a:ahLst/>
              <a:cxnLst/>
              <a:rect l="l" t="t" r="r" b="b"/>
              <a:pathLst>
                <a:path w="3807919" h="3253350">
                  <a:moveTo>
                    <a:pt x="3683458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28890"/>
                  </a:lnTo>
                  <a:cubicBezTo>
                    <a:pt x="3807919" y="3197470"/>
                    <a:pt x="3752038" y="3253350"/>
                    <a:pt x="3683458" y="325335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30" name="Group 7">
            <a:extLst>
              <a:ext uri="{FF2B5EF4-FFF2-40B4-BE49-F238E27FC236}">
                <a16:creationId xmlns:a16="http://schemas.microsoft.com/office/drawing/2014/main" id="{D16D51EF-3774-42B6-93A8-4995D8044A13}"/>
              </a:ext>
            </a:extLst>
          </p:cNvPr>
          <p:cNvGrpSpPr/>
          <p:nvPr/>
        </p:nvGrpSpPr>
        <p:grpSpPr>
          <a:xfrm>
            <a:off x="9360593" y="575845"/>
            <a:ext cx="7838047" cy="9627482"/>
            <a:chOff x="0" y="0"/>
            <a:chExt cx="3610860" cy="1270743"/>
          </a:xfrm>
        </p:grpSpPr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48B76E4B-69DA-4753-9365-196CE0965BA3}"/>
                </a:ext>
              </a:extLst>
            </p:cNvPr>
            <p:cNvSpPr/>
            <p:nvPr/>
          </p:nvSpPr>
          <p:spPr>
            <a:xfrm>
              <a:off x="0" y="0"/>
              <a:ext cx="3610860" cy="1270743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0048CD"/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33" name="TextBox 11">
            <a:extLst>
              <a:ext uri="{FF2B5EF4-FFF2-40B4-BE49-F238E27FC236}">
                <a16:creationId xmlns:a16="http://schemas.microsoft.com/office/drawing/2014/main" id="{8B21F681-FBB7-472F-ADC9-37B341EE21FF}"/>
              </a:ext>
            </a:extLst>
          </p:cNvPr>
          <p:cNvSpPr txBox="1"/>
          <p:nvPr/>
        </p:nvSpPr>
        <p:spPr>
          <a:xfrm>
            <a:off x="11125200" y="1137397"/>
            <a:ext cx="7082849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4000" dirty="0">
                <a:solidFill>
                  <a:srgbClr val="75C7FB"/>
                </a:solidFill>
                <a:latin typeface="Inknut Antiqua Medium"/>
              </a:rPr>
              <a:t>Our Solution</a:t>
            </a:r>
          </a:p>
        </p:txBody>
      </p:sp>
      <p:sp>
        <p:nvSpPr>
          <p:cNvPr id="41" name="TextBox 10">
            <a:extLst>
              <a:ext uri="{FF2B5EF4-FFF2-40B4-BE49-F238E27FC236}">
                <a16:creationId xmlns:a16="http://schemas.microsoft.com/office/drawing/2014/main" id="{5B2E4E03-479B-4846-806F-294BBED3CD6D}"/>
              </a:ext>
            </a:extLst>
          </p:cNvPr>
          <p:cNvSpPr txBox="1"/>
          <p:nvPr/>
        </p:nvSpPr>
        <p:spPr>
          <a:xfrm>
            <a:off x="12494419" y="1859341"/>
            <a:ext cx="1676400" cy="4732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Muli Regular"/>
              </a:rPr>
              <a:t>ADVOC</a:t>
            </a:r>
          </a:p>
        </p:txBody>
      </p:sp>
      <p:grpSp>
        <p:nvGrpSpPr>
          <p:cNvPr id="44" name="Group 5">
            <a:extLst>
              <a:ext uri="{FF2B5EF4-FFF2-40B4-BE49-F238E27FC236}">
                <a16:creationId xmlns:a16="http://schemas.microsoft.com/office/drawing/2014/main" id="{3C5F2992-87A4-415A-BB13-E1EB0B3E79AF}"/>
              </a:ext>
            </a:extLst>
          </p:cNvPr>
          <p:cNvGrpSpPr/>
          <p:nvPr/>
        </p:nvGrpSpPr>
        <p:grpSpPr>
          <a:xfrm>
            <a:off x="9791195" y="2796464"/>
            <a:ext cx="7082849" cy="6959069"/>
            <a:chOff x="-3254372" y="-253034"/>
            <a:chExt cx="3807919" cy="3253350"/>
          </a:xfrm>
        </p:grpSpPr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EE2BD197-22F4-4DB9-AC34-A7DA52D7FB5A}"/>
                </a:ext>
              </a:extLst>
            </p:cNvPr>
            <p:cNvSpPr/>
            <p:nvPr/>
          </p:nvSpPr>
          <p:spPr>
            <a:xfrm>
              <a:off x="-3254372" y="-253034"/>
              <a:ext cx="3807919" cy="3253350"/>
            </a:xfrm>
            <a:custGeom>
              <a:avLst/>
              <a:gdLst/>
              <a:ahLst/>
              <a:cxnLst/>
              <a:rect l="l" t="t" r="r" b="b"/>
              <a:pathLst>
                <a:path w="3807919" h="3253350">
                  <a:moveTo>
                    <a:pt x="3683458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28890"/>
                  </a:lnTo>
                  <a:cubicBezTo>
                    <a:pt x="3807919" y="3197470"/>
                    <a:pt x="3752038" y="3253350"/>
                    <a:pt x="3683458" y="325335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47" name="TextBox 11">
            <a:extLst>
              <a:ext uri="{FF2B5EF4-FFF2-40B4-BE49-F238E27FC236}">
                <a16:creationId xmlns:a16="http://schemas.microsoft.com/office/drawing/2014/main" id="{4DB93D7D-66DF-40FE-8F31-CE622AEB8172}"/>
              </a:ext>
            </a:extLst>
          </p:cNvPr>
          <p:cNvSpPr txBox="1"/>
          <p:nvPr/>
        </p:nvSpPr>
        <p:spPr>
          <a:xfrm>
            <a:off x="9867612" y="2838396"/>
            <a:ext cx="6926384" cy="37946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 algn="just">
              <a:lnSpc>
                <a:spcPts val="5040"/>
              </a:lnSpc>
              <a:spcBef>
                <a:spcPct val="0"/>
              </a:spcBef>
              <a:buAutoNum type="arabicPeriod"/>
            </a:pPr>
            <a:r>
              <a:rPr lang="en-US" sz="2800" dirty="0">
                <a:solidFill>
                  <a:srgbClr val="75C7FB"/>
                </a:solidFill>
                <a:latin typeface="Inknut Antiqua Medium"/>
              </a:rPr>
              <a:t>In this a client will have the facility to choose lawyer according to his/her requirement .</a:t>
            </a:r>
          </a:p>
          <a:p>
            <a:pPr marL="514350" indent="-514350" algn="just">
              <a:lnSpc>
                <a:spcPts val="5040"/>
              </a:lnSpc>
              <a:spcBef>
                <a:spcPct val="0"/>
              </a:spcBef>
              <a:buAutoNum type="arabicPeriod"/>
            </a:pPr>
            <a:r>
              <a:rPr lang="en-US" sz="2800" dirty="0">
                <a:solidFill>
                  <a:srgbClr val="75C7FB"/>
                </a:solidFill>
                <a:latin typeface="Inknut Antiqua Medium"/>
              </a:rPr>
              <a:t>Lawyers can also get a number of clients.</a:t>
            </a:r>
          </a:p>
        </p:txBody>
      </p:sp>
      <p:pic>
        <p:nvPicPr>
          <p:cNvPr id="34" name="Picture 25">
            <a:extLst>
              <a:ext uri="{FF2B5EF4-FFF2-40B4-BE49-F238E27FC236}">
                <a16:creationId xmlns:a16="http://schemas.microsoft.com/office/drawing/2014/main" id="{9064DF17-34D2-4BA3-A2AB-6458F1F684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534594" y="6674957"/>
            <a:ext cx="3056858" cy="29714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02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>
            <a:extLst>
              <a:ext uri="{FF2B5EF4-FFF2-40B4-BE49-F238E27FC236}">
                <a16:creationId xmlns:a16="http://schemas.microsoft.com/office/drawing/2014/main" id="{F9E55E1D-C095-43B3-94C3-B0A8264CEDB4}"/>
              </a:ext>
            </a:extLst>
          </p:cNvPr>
          <p:cNvGrpSpPr/>
          <p:nvPr/>
        </p:nvGrpSpPr>
        <p:grpSpPr>
          <a:xfrm>
            <a:off x="609600" y="0"/>
            <a:ext cx="8305800" cy="9944100"/>
            <a:chOff x="1490" y="-309085"/>
            <a:chExt cx="4601843" cy="3341790"/>
          </a:xfrm>
        </p:grpSpPr>
        <p:sp>
          <p:nvSpPr>
            <p:cNvPr id="3" name="Freeform 6">
              <a:extLst>
                <a:ext uri="{FF2B5EF4-FFF2-40B4-BE49-F238E27FC236}">
                  <a16:creationId xmlns:a16="http://schemas.microsoft.com/office/drawing/2014/main" id="{558BEC1A-5421-4FCE-9F1A-44D4257867C1}"/>
                </a:ext>
              </a:extLst>
            </p:cNvPr>
            <p:cNvSpPr/>
            <p:nvPr/>
          </p:nvSpPr>
          <p:spPr>
            <a:xfrm>
              <a:off x="1490" y="-309085"/>
              <a:ext cx="4601843" cy="3341790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r>
                <a:rPr lang="en-US" sz="8000" dirty="0"/>
                <a:t>Features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3600" dirty="0"/>
                <a:t>Search for top rated lawyers near you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3600" dirty="0"/>
                <a:t>Easy visualization of lawyer’s success rate and experience using graphs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3600" dirty="0"/>
                <a:t>Review system for lawyers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3600" dirty="0"/>
                <a:t>Compare lawyers easily as per your need with multiple filters available and easy to read graphs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3600" dirty="0"/>
                <a:t>Real time consultancy available with lawyers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3600" dirty="0"/>
                <a:t>Increase in clients for independent lawyers.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3600" dirty="0"/>
                <a:t>Chat for users if some one find any kind of difficulty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3600" dirty="0"/>
                <a:t>Premium subscription for lawyers.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3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IN" sz="3000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517C3F7-F22E-4E89-A144-EEEE45429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1562100"/>
            <a:ext cx="7696200" cy="769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98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-5400000">
            <a:off x="6643153" y="6938312"/>
            <a:ext cx="3054598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35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48CD"/>
                </a:solidFill>
                <a:effectLst/>
                <a:uLnTx/>
                <a:uFillTx/>
                <a:latin typeface="Space Mono"/>
                <a:ea typeface="+mn-ea"/>
                <a:cs typeface="+mn-cs"/>
              </a:rPr>
              <a:t>PITCH DECK V 1.0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916477" y="829571"/>
            <a:ext cx="9210261" cy="2180329"/>
            <a:chOff x="0" y="0"/>
            <a:chExt cx="3807918" cy="32533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07919" cy="3253350"/>
            </a:xfrm>
            <a:custGeom>
              <a:avLst/>
              <a:gdLst/>
              <a:ahLst/>
              <a:cxnLst/>
              <a:rect l="l" t="t" r="r" b="b"/>
              <a:pathLst>
                <a:path w="3807919" h="3253350">
                  <a:moveTo>
                    <a:pt x="3683458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28890"/>
                  </a:lnTo>
                  <a:cubicBezTo>
                    <a:pt x="3807919" y="3197470"/>
                    <a:pt x="3752038" y="3253350"/>
                    <a:pt x="3683458" y="325335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201566" y="829571"/>
            <a:ext cx="8925174" cy="1723129"/>
            <a:chOff x="0" y="0"/>
            <a:chExt cx="3690051" cy="35671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8334127" y="1765598"/>
            <a:ext cx="7819916" cy="2379985"/>
            <a:chOff x="-982755" y="-51816"/>
            <a:chExt cx="10426555" cy="3173314"/>
          </a:xfrm>
        </p:grpSpPr>
        <p:sp>
          <p:nvSpPr>
            <p:cNvPr id="9" name="TextBox 9"/>
            <p:cNvSpPr txBox="1"/>
            <p:nvPr/>
          </p:nvSpPr>
          <p:spPr>
            <a:xfrm>
              <a:off x="-234750" y="2506885"/>
              <a:ext cx="9443799" cy="614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91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endParaRPr>
            </a:p>
          </p:txBody>
        </p:sp>
        <p:sp>
          <p:nvSpPr>
            <p:cNvPr id="35" name="TextBox 10">
              <a:extLst>
                <a:ext uri="{FF2B5EF4-FFF2-40B4-BE49-F238E27FC236}">
                  <a16:creationId xmlns:a16="http://schemas.microsoft.com/office/drawing/2014/main" id="{660A908B-4D35-40AE-9415-D29CA24CD78E}"/>
                </a:ext>
              </a:extLst>
            </p:cNvPr>
            <p:cNvSpPr txBox="1"/>
            <p:nvPr/>
          </p:nvSpPr>
          <p:spPr>
            <a:xfrm>
              <a:off x="-982755" y="-51816"/>
              <a:ext cx="10426555" cy="8549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504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75C7FB"/>
                </a:solidFill>
                <a:effectLst/>
                <a:uLnTx/>
                <a:uFillTx/>
                <a:latin typeface="Inknut Antiqua Medium"/>
                <a:ea typeface="+mn-ea"/>
                <a:cs typeface="+mn-cs"/>
              </a:endParaRPr>
            </a:p>
          </p:txBody>
        </p:sp>
      </p:grpSp>
      <p:grpSp>
        <p:nvGrpSpPr>
          <p:cNvPr id="38" name="Group 3">
            <a:extLst>
              <a:ext uri="{FF2B5EF4-FFF2-40B4-BE49-F238E27FC236}">
                <a16:creationId xmlns:a16="http://schemas.microsoft.com/office/drawing/2014/main" id="{FC89B90A-72B6-4461-829A-3BB2F0E019A1}"/>
              </a:ext>
            </a:extLst>
          </p:cNvPr>
          <p:cNvGrpSpPr/>
          <p:nvPr/>
        </p:nvGrpSpPr>
        <p:grpSpPr>
          <a:xfrm>
            <a:off x="478406" y="987062"/>
            <a:ext cx="6574400" cy="8957037"/>
            <a:chOff x="0" y="0"/>
            <a:chExt cx="3807918" cy="3253350"/>
          </a:xfrm>
        </p:grpSpPr>
        <p:sp>
          <p:nvSpPr>
            <p:cNvPr id="39" name="Freeform 4">
              <a:extLst>
                <a:ext uri="{FF2B5EF4-FFF2-40B4-BE49-F238E27FC236}">
                  <a16:creationId xmlns:a16="http://schemas.microsoft.com/office/drawing/2014/main" id="{7A265C24-B46A-44F4-BA02-73706C096FDF}"/>
                </a:ext>
              </a:extLst>
            </p:cNvPr>
            <p:cNvSpPr/>
            <p:nvPr/>
          </p:nvSpPr>
          <p:spPr>
            <a:xfrm>
              <a:off x="0" y="0"/>
              <a:ext cx="3807919" cy="3253350"/>
            </a:xfrm>
            <a:custGeom>
              <a:avLst/>
              <a:gdLst/>
              <a:ahLst/>
              <a:cxnLst/>
              <a:rect l="l" t="t" r="r" b="b"/>
              <a:pathLst>
                <a:path w="3807919" h="3253350">
                  <a:moveTo>
                    <a:pt x="3683458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28890"/>
                  </a:lnTo>
                  <a:cubicBezTo>
                    <a:pt x="3807919" y="3197470"/>
                    <a:pt x="3752038" y="3253350"/>
                    <a:pt x="3683458" y="325335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0" name="Group 3">
            <a:extLst>
              <a:ext uri="{FF2B5EF4-FFF2-40B4-BE49-F238E27FC236}">
                <a16:creationId xmlns:a16="http://schemas.microsoft.com/office/drawing/2014/main" id="{61CDC382-F878-4E31-A7F8-C8F96B832CB9}"/>
              </a:ext>
            </a:extLst>
          </p:cNvPr>
          <p:cNvGrpSpPr/>
          <p:nvPr/>
        </p:nvGrpSpPr>
        <p:grpSpPr>
          <a:xfrm>
            <a:off x="369382" y="812253"/>
            <a:ext cx="6574400" cy="8957037"/>
            <a:chOff x="0" y="0"/>
            <a:chExt cx="3807918" cy="3253350"/>
          </a:xfrm>
        </p:grpSpPr>
        <p:sp>
          <p:nvSpPr>
            <p:cNvPr id="41" name="Freeform 4">
              <a:extLst>
                <a:ext uri="{FF2B5EF4-FFF2-40B4-BE49-F238E27FC236}">
                  <a16:creationId xmlns:a16="http://schemas.microsoft.com/office/drawing/2014/main" id="{10BBD183-8E3B-468F-A903-A5D8FD649320}"/>
                </a:ext>
              </a:extLst>
            </p:cNvPr>
            <p:cNvSpPr/>
            <p:nvPr/>
          </p:nvSpPr>
          <p:spPr>
            <a:xfrm>
              <a:off x="0" y="0"/>
              <a:ext cx="3807919" cy="3253350"/>
            </a:xfrm>
            <a:custGeom>
              <a:avLst/>
              <a:gdLst/>
              <a:ahLst/>
              <a:cxnLst/>
              <a:rect l="l" t="t" r="r" b="b"/>
              <a:pathLst>
                <a:path w="3807919" h="3253350">
                  <a:moveTo>
                    <a:pt x="3683458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28890"/>
                  </a:lnTo>
                  <a:cubicBezTo>
                    <a:pt x="3807919" y="3197470"/>
                    <a:pt x="3752038" y="3253350"/>
                    <a:pt x="3683458" y="325335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2" name="Group 5">
            <a:extLst>
              <a:ext uri="{FF2B5EF4-FFF2-40B4-BE49-F238E27FC236}">
                <a16:creationId xmlns:a16="http://schemas.microsoft.com/office/drawing/2014/main" id="{19373D33-FA9A-4F00-964F-FF8D589BA0D7}"/>
              </a:ext>
            </a:extLst>
          </p:cNvPr>
          <p:cNvGrpSpPr/>
          <p:nvPr/>
        </p:nvGrpSpPr>
        <p:grpSpPr>
          <a:xfrm>
            <a:off x="606911" y="987062"/>
            <a:ext cx="6660120" cy="8971587"/>
            <a:chOff x="0" y="0"/>
            <a:chExt cx="3690051" cy="3567128"/>
          </a:xfrm>
        </p:grpSpPr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720C1D45-C4E1-4F78-85A3-017526E20691}"/>
                </a:ext>
              </a:extLst>
            </p:cNvPr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5" name="TextBox 10">
            <a:extLst>
              <a:ext uri="{FF2B5EF4-FFF2-40B4-BE49-F238E27FC236}">
                <a16:creationId xmlns:a16="http://schemas.microsoft.com/office/drawing/2014/main" id="{48730B40-C848-46D1-AD55-5C03FF0FD54E}"/>
              </a:ext>
            </a:extLst>
          </p:cNvPr>
          <p:cNvSpPr txBox="1"/>
          <p:nvPr/>
        </p:nvSpPr>
        <p:spPr>
          <a:xfrm>
            <a:off x="937259" y="1155570"/>
            <a:ext cx="6061037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0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75C7FB"/>
                </a:solidFill>
                <a:effectLst/>
                <a:uLnTx/>
                <a:uFillTx/>
                <a:latin typeface="Inknut Antiqua Medium"/>
                <a:ea typeface="+mn-ea"/>
                <a:cs typeface="+mn-cs"/>
              </a:rPr>
              <a:t>Programming language and tools used</a:t>
            </a:r>
          </a:p>
        </p:txBody>
      </p:sp>
      <p:sp>
        <p:nvSpPr>
          <p:cNvPr id="48" name="TextBox 13">
            <a:extLst>
              <a:ext uri="{FF2B5EF4-FFF2-40B4-BE49-F238E27FC236}">
                <a16:creationId xmlns:a16="http://schemas.microsoft.com/office/drawing/2014/main" id="{37CCC5ED-327A-44E4-AE22-02019060ACA8}"/>
              </a:ext>
            </a:extLst>
          </p:cNvPr>
          <p:cNvSpPr txBox="1"/>
          <p:nvPr/>
        </p:nvSpPr>
        <p:spPr>
          <a:xfrm>
            <a:off x="833045" y="2452522"/>
            <a:ext cx="7082848" cy="15965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Javascript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li Regular"/>
              <a:ea typeface="+mn-ea"/>
              <a:cs typeface="+mn-cs"/>
            </a:endParaRPr>
          </a:p>
          <a:p>
            <a:pPr marL="914400" marR="0" lvl="1" indent="-45720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Libraries and frameworks </a:t>
            </a:r>
          </a:p>
          <a:p>
            <a:pPr marL="1371600" marR="0" lvl="2" indent="-45720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Express</a:t>
            </a:r>
          </a:p>
          <a:p>
            <a:pPr marL="1371600" marR="0" lvl="2" indent="-45720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Multer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li Regular"/>
              <a:ea typeface="+mn-ea"/>
              <a:cs typeface="+mn-cs"/>
            </a:endParaRPr>
          </a:p>
          <a:p>
            <a:pPr marL="1371600" marR="0" lvl="2" indent="-45720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Passport</a:t>
            </a:r>
          </a:p>
          <a:p>
            <a:pPr marL="1371600" marR="0" lvl="2" indent="-45720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Session</a:t>
            </a:r>
          </a:p>
          <a:p>
            <a:pPr marL="1371600" marR="0" lvl="2" indent="-45720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Mongoose</a:t>
            </a:r>
          </a:p>
          <a:p>
            <a:pPr marL="914400" marR="0" lvl="2" indent="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li Regular"/>
              <a:ea typeface="+mn-ea"/>
              <a:cs typeface="+mn-cs"/>
            </a:endParaRPr>
          </a:p>
          <a:p>
            <a:pPr marL="1371600" marR="0" lvl="2" indent="-45720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Databse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li Regular"/>
              <a:ea typeface="+mn-ea"/>
              <a:cs typeface="+mn-cs"/>
            </a:endParaRPr>
          </a:p>
          <a:p>
            <a:pPr marL="1828800" marR="0" lvl="3" indent="-45720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Mongodb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 atlas</a:t>
            </a:r>
          </a:p>
          <a:p>
            <a:pPr marL="1371600" marR="0" lvl="3" indent="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li Regular"/>
              <a:ea typeface="+mn-ea"/>
              <a:cs typeface="+mn-cs"/>
            </a:endParaRPr>
          </a:p>
          <a:p>
            <a:pPr marL="1371600" marR="0" lvl="2" indent="-45720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REST APIs</a:t>
            </a:r>
          </a:p>
          <a:p>
            <a:pPr marL="1828800" marR="0" lvl="3" indent="-45720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OpenCage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 Geocoding API</a:t>
            </a:r>
          </a:p>
          <a:p>
            <a:pPr marL="1828800" marR="0" lvl="3" indent="-45720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RazerPay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 API</a:t>
            </a:r>
          </a:p>
          <a:p>
            <a:pPr marL="1828800" marR="0" lvl="3" indent="-45720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li Regular"/>
              <a:ea typeface="+mn-ea"/>
              <a:cs typeface="+mn-cs"/>
            </a:endParaRPr>
          </a:p>
          <a:p>
            <a:pPr marL="1828800" marR="0" lvl="3" indent="-45720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li Regular"/>
              <a:ea typeface="+mn-ea"/>
              <a:cs typeface="+mn-cs"/>
            </a:endParaRPr>
          </a:p>
          <a:p>
            <a:pPr marL="1828800" marR="0" lvl="3" indent="-45720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li Regular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li Regular"/>
              <a:ea typeface="+mn-ea"/>
              <a:cs typeface="+mn-cs"/>
            </a:endParaRPr>
          </a:p>
          <a:p>
            <a:pPr marL="1371600" marR="0" lvl="2" indent="-45720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li Regular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	</a:t>
            </a:r>
          </a:p>
          <a:p>
            <a:pPr marL="457200" marR="0" lvl="0" indent="-45720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li Regula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		</a:t>
            </a:r>
          </a:p>
          <a:p>
            <a:pPr marL="0" marR="0" lvl="0" indent="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li Regula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li Regula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li Regula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li Regula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li Regula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li Regula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li Regula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		</a:t>
            </a: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7DEF1075-E822-40D9-BD13-093C7C12299C}"/>
              </a:ext>
            </a:extLst>
          </p:cNvPr>
          <p:cNvSpPr txBox="1"/>
          <p:nvPr/>
        </p:nvSpPr>
        <p:spPr>
          <a:xfrm>
            <a:off x="8639360" y="801788"/>
            <a:ext cx="7082848" cy="6462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li Regular"/>
              <a:ea typeface="+mn-ea"/>
              <a:cs typeface="+mn-cs"/>
            </a:endParaRPr>
          </a:p>
          <a:p>
            <a:pPr marL="1371600" marR="0" lvl="2" indent="-45720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Extra Tools</a:t>
            </a:r>
          </a:p>
          <a:p>
            <a:pPr marL="1828800" marR="0" lvl="3" indent="-45720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Mongodb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 Compass		</a:t>
            </a:r>
          </a:p>
          <a:p>
            <a:pPr marL="0" marR="0" lvl="0" indent="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li Regula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li Regula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li Regula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li Regula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li Regula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li Regula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li Regula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9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		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911308-CC8D-4CEC-972F-887C4F8E52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93" y="4207843"/>
            <a:ext cx="3514107" cy="38671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D04292-FCE5-48AA-A06E-9D6ECD83B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200" y="3940957"/>
            <a:ext cx="4477540" cy="43243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555</TotalTime>
  <Words>237</Words>
  <Application>Microsoft Office PowerPoint</Application>
  <PresentationFormat>Custom</PresentationFormat>
  <Paragraphs>79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8" baseType="lpstr">
      <vt:lpstr>Wingdings</vt:lpstr>
      <vt:lpstr>Inknut Antiqua Medium</vt:lpstr>
      <vt:lpstr>Calibri</vt:lpstr>
      <vt:lpstr>Muli Bold</vt:lpstr>
      <vt:lpstr>Calibri Light</vt:lpstr>
      <vt:lpstr>League Spartan</vt:lpstr>
      <vt:lpstr>Inknut Antiqua Medium Bold</vt:lpstr>
      <vt:lpstr>Chewy</vt:lpstr>
      <vt:lpstr>Space Mono</vt:lpstr>
      <vt:lpstr>Muli Regular</vt:lpstr>
      <vt:lpstr>Arial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Quick Toll</dc:title>
  <dc:creator>Nitish</dc:creator>
  <cp:lastModifiedBy>Nitish kumar</cp:lastModifiedBy>
  <cp:revision>63</cp:revision>
  <dcterms:created xsi:type="dcterms:W3CDTF">2006-08-16T00:00:00Z</dcterms:created>
  <dcterms:modified xsi:type="dcterms:W3CDTF">2022-02-26T06:40:23Z</dcterms:modified>
  <dc:identifier>DAEJD5-sSm4</dc:identifier>
</cp:coreProperties>
</file>